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985" r:id="rId2"/>
  </p:sldMasterIdLst>
  <p:notesMasterIdLst>
    <p:notesMasterId r:id="rId22"/>
  </p:notesMasterIdLst>
  <p:handoutMasterIdLst>
    <p:handoutMasterId r:id="rId23"/>
  </p:handoutMasterIdLst>
  <p:sldIdLst>
    <p:sldId id="264" r:id="rId3"/>
    <p:sldId id="295" r:id="rId4"/>
    <p:sldId id="278" r:id="rId5"/>
    <p:sldId id="279" r:id="rId6"/>
    <p:sldId id="284" r:id="rId7"/>
    <p:sldId id="280" r:id="rId8"/>
    <p:sldId id="282" r:id="rId9"/>
    <p:sldId id="283" r:id="rId10"/>
    <p:sldId id="290" r:id="rId11"/>
    <p:sldId id="285" r:id="rId12"/>
    <p:sldId id="286" r:id="rId13"/>
    <p:sldId id="287" r:id="rId14"/>
    <p:sldId id="288" r:id="rId15"/>
    <p:sldId id="289" r:id="rId16"/>
    <p:sldId id="291" r:id="rId17"/>
    <p:sldId id="292" r:id="rId18"/>
    <p:sldId id="293" r:id="rId19"/>
    <p:sldId id="294" r:id="rId20"/>
    <p:sldId id="296" r:id="rId21"/>
  </p:sldIdLst>
  <p:sldSz cx="9144000" cy="6858000" type="screen4x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orient="horz" pos="945" userDrawn="1">
          <p15:clr>
            <a:srgbClr val="A4A3A4"/>
          </p15:clr>
        </p15:guide>
        <p15:guide id="3" orient="horz" pos="3888" userDrawn="1">
          <p15:clr>
            <a:srgbClr val="A4A3A4"/>
          </p15:clr>
        </p15:guide>
        <p15:guide id="4" orient="horz" pos="192" userDrawn="1">
          <p15:clr>
            <a:srgbClr val="A4A3A4"/>
          </p15:clr>
        </p15:guide>
        <p15:guide id="5" orient="horz" pos="1072" userDrawn="1">
          <p15:clr>
            <a:srgbClr val="A4A3A4"/>
          </p15:clr>
        </p15:guide>
        <p15:guide id="6" pos="2880" userDrawn="1">
          <p15:clr>
            <a:srgbClr val="A4A3A4"/>
          </p15:clr>
        </p15:guide>
        <p15:guide id="7" pos="528" userDrawn="1">
          <p15:clr>
            <a:srgbClr val="A4A3A4"/>
          </p15:clr>
        </p15:guide>
        <p15:guide id="8" pos="5328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69012ECD-51FC-41F1-AA8D-1B2483CD663E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7DF18680-E054-41AD-8BC1-D1AEF772440D}" styleName="中等深淺樣式 2 - 輔色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59" autoAdjust="0"/>
    <p:restoredTop sz="94660"/>
  </p:normalViewPr>
  <p:slideViewPr>
    <p:cSldViewPr showGuides="1">
      <p:cViewPr varScale="1">
        <p:scale>
          <a:sx n="64" d="100"/>
          <a:sy n="64" d="100"/>
        </p:scale>
        <p:origin x="1140" y="48"/>
      </p:cViewPr>
      <p:guideLst>
        <p:guide orient="horz" pos="2160"/>
        <p:guide orient="horz" pos="945"/>
        <p:guide orient="horz" pos="3888"/>
        <p:guide orient="horz" pos="192"/>
        <p:guide orient="horz" pos="1072"/>
        <p:guide pos="2880"/>
        <p:guide pos="528"/>
        <p:guide pos="5328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55" d="100"/>
          <a:sy n="55" d="100"/>
        </p:scale>
        <p:origin x="3072" y="84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theme" Target="theme/theme1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viewProps" Target="viewProps.xml"/><Relationship Id="rId2" Type="http://schemas.openxmlformats.org/officeDocument/2006/relationships/slideMaster" Target="slideMasters/slideMaster1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presProps" Target="pres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>
              <a:solidFill>
                <a:schemeClr val="tx2"/>
              </a:solidFill>
            </a:endParaRPr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E973C59C-4E16-4A64-A766-34DB213E11B3}" type="datetimeFigureOut">
              <a:rPr lang="en-US" altLang="zh-TW">
                <a:solidFill>
                  <a:schemeClr val="tx2"/>
                </a:solidFill>
              </a:rPr>
              <a:t>5/11/2022</a:t>
            </a:fld>
            <a:endParaRPr lang="zh-TW">
              <a:solidFill>
                <a:schemeClr val="tx2"/>
              </a:solidFill>
            </a:endParaRPr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>
              <a:solidFill>
                <a:schemeClr val="tx2"/>
              </a:solidFill>
            </a:endParaRPr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CFD77566-CD65-4859-9FA1-43956DC85B8C}" type="slidenum">
              <a:rPr lang="zh-TW">
                <a:solidFill>
                  <a:schemeClr val="tx2"/>
                </a:solidFill>
              </a:rPr>
              <a:t>‹#›</a:t>
            </a:fld>
            <a:endParaRPr lang="zh-TW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0879837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>
                <a:solidFill>
                  <a:schemeClr val="tx2"/>
                </a:solidFill>
              </a:defRPr>
            </a:lvl1pPr>
          </a:lstStyle>
          <a:p>
            <a:endParaRPr lang="zh-TW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>
                <a:solidFill>
                  <a:schemeClr val="tx2"/>
                </a:solidFill>
              </a:defRPr>
            </a:lvl1pPr>
          </a:lstStyle>
          <a:p>
            <a:fld id="{F95CF31C-F757-429C-A789-86504F04C3BE}" type="datetimeFigureOut">
              <a:pPr/>
              <a:t>5/11/2022</a:t>
            </a:fld>
            <a:endParaRPr lang="zh-TW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/>
          </a:p>
        </p:txBody>
      </p:sp>
      <p:sp>
        <p:nvSpPr>
          <p:cNvPr id="5" name="備忘錄版面配置區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>
                <a:solidFill>
                  <a:schemeClr val="tx2"/>
                </a:solidFill>
              </a:defRPr>
            </a:lvl1pPr>
          </a:lstStyle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>
                <a:solidFill>
                  <a:schemeClr val="tx2"/>
                </a:solidFill>
              </a:defRPr>
            </a:lvl1pPr>
          </a:lstStyle>
          <a:p>
            <a:fld id="{B8796F01-7154-41E0-B48B-A6921757531A}" type="slidenum">
              <a:pPr/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440775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218987" rtl="0" eaLnBrk="1" latinLnBrk="0" hangingPunct="1">
      <a:defRPr lang="zh-TW" sz="1600" kern="1200">
        <a:solidFill>
          <a:schemeClr val="tx2"/>
        </a:solidFill>
        <a:latin typeface="+mn-lt"/>
        <a:ea typeface="+mn-ea"/>
        <a:cs typeface="+mn-cs"/>
      </a:defRPr>
    </a:lvl1pPr>
    <a:lvl2pPr marL="609493" algn="l" defTabSz="1218987" rtl="0" eaLnBrk="1" latinLnBrk="0" hangingPunct="1">
      <a:defRPr lang="zh-TW" sz="1600" kern="1200">
        <a:solidFill>
          <a:schemeClr val="tx2"/>
        </a:solidFill>
        <a:latin typeface="+mn-lt"/>
        <a:ea typeface="+mn-ea"/>
        <a:cs typeface="+mn-cs"/>
      </a:defRPr>
    </a:lvl2pPr>
    <a:lvl3pPr marL="1218987" algn="l" defTabSz="1218987" rtl="0" eaLnBrk="1" latinLnBrk="0" hangingPunct="1">
      <a:defRPr lang="zh-TW" sz="1600" kern="1200">
        <a:solidFill>
          <a:schemeClr val="tx2"/>
        </a:solidFill>
        <a:latin typeface="+mn-lt"/>
        <a:ea typeface="+mn-ea"/>
        <a:cs typeface="+mn-cs"/>
      </a:defRPr>
    </a:lvl3pPr>
    <a:lvl4pPr marL="1828480" algn="l" defTabSz="1218987" rtl="0" eaLnBrk="1" latinLnBrk="0" hangingPunct="1">
      <a:defRPr lang="zh-TW" sz="1600" kern="1200">
        <a:solidFill>
          <a:schemeClr val="tx2"/>
        </a:solidFill>
        <a:latin typeface="+mn-lt"/>
        <a:ea typeface="+mn-ea"/>
        <a:cs typeface="+mn-cs"/>
      </a:defRPr>
    </a:lvl4pPr>
    <a:lvl5pPr marL="2437973" algn="l" defTabSz="1218987" rtl="0" eaLnBrk="1" latinLnBrk="0" hangingPunct="1">
      <a:defRPr lang="zh-TW" sz="1600" kern="1200">
        <a:solidFill>
          <a:schemeClr val="tx2"/>
        </a:solidFill>
        <a:latin typeface="+mn-lt"/>
        <a:ea typeface="+mn-ea"/>
        <a:cs typeface="+mn-cs"/>
      </a:defRPr>
    </a:lvl5pPr>
    <a:lvl6pPr marL="3047467" algn="l" defTabSz="1218987" rtl="0" eaLnBrk="1" latinLnBrk="0" hangingPunct="1">
      <a:defRPr lang="zh-TW" sz="1600" kern="1200">
        <a:solidFill>
          <a:schemeClr val="tx1"/>
        </a:solidFill>
        <a:latin typeface="+mn-lt"/>
        <a:ea typeface="+mn-ea"/>
        <a:cs typeface="+mn-cs"/>
      </a:defRPr>
    </a:lvl6pPr>
    <a:lvl7pPr marL="3656960" algn="l" defTabSz="1218987" rtl="0" eaLnBrk="1" latinLnBrk="0" hangingPunct="1">
      <a:defRPr lang="zh-TW" sz="1600" kern="1200">
        <a:solidFill>
          <a:schemeClr val="tx1"/>
        </a:solidFill>
        <a:latin typeface="+mn-lt"/>
        <a:ea typeface="+mn-ea"/>
        <a:cs typeface="+mn-cs"/>
      </a:defRPr>
    </a:lvl7pPr>
    <a:lvl8pPr marL="4266453" algn="l" defTabSz="1218987" rtl="0" eaLnBrk="1" latinLnBrk="0" hangingPunct="1">
      <a:defRPr lang="zh-TW" sz="1600" kern="1200">
        <a:solidFill>
          <a:schemeClr val="tx1"/>
        </a:solidFill>
        <a:latin typeface="+mn-lt"/>
        <a:ea typeface="+mn-ea"/>
        <a:cs typeface="+mn-cs"/>
      </a:defRPr>
    </a:lvl8pPr>
    <a:lvl9pPr marL="4875947" algn="l" defTabSz="1218987" rtl="0" eaLnBrk="1" latinLnBrk="0" hangingPunct="1">
      <a:defRPr lang="zh-TW" sz="1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pPr/>
              <a:t>5/11/2022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16817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輔助字幕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D204D1-F9BD-4643-8480-6EA41EB484F1}" type="datetimeFigureOut">
              <a:rPr lang="en-US" altLang="zh-TW" smtClean="0"/>
              <a:pPr/>
              <a:t>5/11/2022</a:t>
            </a:fld>
            <a:endParaRPr lang="zh-TW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37DED6-D4C7-42EE-AB49-D2E39E64FDE4}" type="slidenum">
              <a:rPr lang="en-US" altLang="zh-TW" smtClean="0"/>
              <a:pPr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6140174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輔助字幕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D204D1-F9BD-4643-8480-6EA41EB484F1}" type="datetimeFigureOut">
              <a:rPr lang="en-US" altLang="zh-TW" smtClean="0"/>
              <a:pPr/>
              <a:t>5/11/2022</a:t>
            </a:fld>
            <a:endParaRPr lang="zh-TW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37DED6-D4C7-42EE-AB49-D2E39E64FDE4}" type="slidenum">
              <a:rPr lang="en-US" altLang="zh-TW" smtClean="0"/>
              <a:pPr/>
              <a:t>‹#›</a:t>
            </a:fld>
            <a:endParaRPr lang="en-US" altLang="zh-TW" dirty="0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32030924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D204D1-F9BD-4643-8480-6EA41EB484F1}" type="datetimeFigureOut">
              <a:rPr lang="en-US" altLang="zh-TW" smtClean="0"/>
              <a:pPr/>
              <a:t>5/11/2022</a:t>
            </a:fld>
            <a:endParaRPr lang="zh-TW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37DED6-D4C7-42EE-AB49-D2E39E64FDE4}" type="slidenum">
              <a:rPr lang="en-US" altLang="zh-TW" smtClean="0"/>
              <a:pPr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422251198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D204D1-F9BD-4643-8480-6EA41EB484F1}" type="datetimeFigureOut">
              <a:rPr lang="en-US" altLang="zh-TW" smtClean="0"/>
              <a:pPr/>
              <a:t>5/11/2022</a:t>
            </a:fld>
            <a:endParaRPr lang="zh-TW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37DED6-D4C7-42EE-AB49-D2E39E64FDE4}" type="slidenum">
              <a:rPr lang="en-US" altLang="zh-TW" smtClean="0"/>
              <a:pPr/>
              <a:t>‹#›</a:t>
            </a:fld>
            <a:endParaRPr lang="en-US" altLang="zh-TW" dirty="0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32133484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D204D1-F9BD-4643-8480-6EA41EB484F1}" type="datetimeFigureOut">
              <a:rPr lang="en-US" altLang="zh-TW" smtClean="0"/>
              <a:pPr/>
              <a:t>5/11/2022</a:t>
            </a:fld>
            <a:endParaRPr lang="zh-TW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37DED6-D4C7-42EE-AB49-D2E39E64FDE4}" type="slidenum">
              <a:rPr lang="en-US" altLang="zh-TW" smtClean="0"/>
              <a:pPr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99693913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D204D1-F9BD-4643-8480-6EA41EB484F1}" type="datetimeFigureOut">
              <a:rPr lang="en-US" altLang="zh-TW" smtClean="0"/>
              <a:pPr/>
              <a:t>5/11/2022</a:t>
            </a:fld>
            <a:endParaRPr lang="zh-TW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37DED6-D4C7-42EE-AB49-D2E39E64FDE4}" type="slidenum">
              <a:rPr lang="en-US" altLang="zh-TW" smtClean="0"/>
              <a:pPr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96620483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D204D1-F9BD-4643-8480-6EA41EB484F1}" type="datetimeFigureOut">
              <a:rPr lang="en-US" altLang="zh-TW" smtClean="0"/>
              <a:pPr/>
              <a:t>5/11/2022</a:t>
            </a:fld>
            <a:endParaRPr lang="zh-TW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37DED6-D4C7-42EE-AB49-D2E39E64FDE4}" type="slidenum">
              <a:rPr lang="en-US" altLang="zh-TW" smtClean="0"/>
              <a:pPr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675172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D204D1-F9BD-4643-8480-6EA41EB484F1}" type="datetimeFigureOut">
              <a:rPr lang="en-US" altLang="zh-TW" smtClean="0"/>
              <a:pPr/>
              <a:t>5/11/2022</a:t>
            </a:fld>
            <a:endParaRPr lang="zh-TW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37DED6-D4C7-42EE-AB49-D2E39E64FDE4}" type="slidenum">
              <a:rPr lang="en-US" altLang="zh-TW" smtClean="0"/>
              <a:pPr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42598758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5/11/2022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60547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D204D1-F9BD-4643-8480-6EA41EB484F1}" type="datetimeFigureOut">
              <a:rPr lang="en-US" altLang="zh-TW" smtClean="0"/>
              <a:pPr/>
              <a:t>5/11/2022</a:t>
            </a:fld>
            <a:endParaRPr lang="zh-TW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37DED6-D4C7-42EE-AB49-D2E39E64FDE4}" type="slidenum">
              <a:rPr lang="en-US" altLang="zh-TW" smtClean="0"/>
              <a:pPr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9554908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D204D1-F9BD-4643-8480-6EA41EB484F1}" type="datetimeFigureOut">
              <a:rPr lang="en-US" altLang="zh-TW" smtClean="0"/>
              <a:pPr/>
              <a:t>5/11/2022</a:t>
            </a:fld>
            <a:endParaRPr lang="zh-TW" alt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37DED6-D4C7-42EE-AB49-D2E39E64FDE4}" type="slidenum">
              <a:rPr lang="en-US" altLang="zh-TW" smtClean="0"/>
              <a:pPr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519748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D204D1-F9BD-4643-8480-6EA41EB484F1}" type="datetimeFigureOut">
              <a:rPr lang="zh-HK" altLang="en-US" smtClean="0"/>
              <a:t>11/5/2022</a:t>
            </a:fld>
            <a:endParaRPr lang="zh-TW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37DED6-D4C7-42EE-AB49-D2E39E64FDE4}" type="slidenum">
              <a:rPr lang="en-US" altLang="zh-HK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22401391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D204D1-F9BD-4643-8480-6EA41EB484F1}" type="datetimeFigureOut">
              <a:rPr lang="zh-HK" altLang="en-US" smtClean="0"/>
              <a:t>11/5/2022</a:t>
            </a:fld>
            <a:endParaRPr lang="zh-TW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37DED6-D4C7-42EE-AB49-D2E39E64FDE4}" type="slidenum">
              <a:rPr lang="en-US" altLang="zh-HK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5106501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D204D1-F9BD-4643-8480-6EA41EB484F1}" type="datetimeFigureOut">
              <a:rPr lang="en-US" altLang="zh-TW" smtClean="0"/>
              <a:pPr/>
              <a:t>5/11/2022</a:t>
            </a:fld>
            <a:endParaRPr lang="zh-TW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37DED6-D4C7-42EE-AB49-D2E39E64FDE4}" type="slidenum">
              <a:rPr lang="en-US" altLang="zh-TW" smtClean="0"/>
              <a:pPr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6738771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D204D1-F9BD-4643-8480-6EA41EB484F1}" type="datetimeFigureOut">
              <a:rPr lang="en-US" altLang="zh-TW" smtClean="0"/>
              <a:pPr/>
              <a:t>5/11/2022</a:t>
            </a:fld>
            <a:endParaRPr lang="zh-TW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37DED6-D4C7-42EE-AB49-D2E39E64FDE4}" type="slidenum">
              <a:rPr lang="en-US" altLang="zh-TW" smtClean="0"/>
              <a:pPr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6456239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D204D1-F9BD-4643-8480-6EA41EB484F1}" type="datetimeFigureOut">
              <a:rPr lang="en-US" altLang="zh-TW" smtClean="0"/>
              <a:pPr/>
              <a:t>5/11/2022</a:t>
            </a:fld>
            <a:endParaRPr lang="zh-TW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EB37DED6-D4C7-42EE-AB49-D2E39E64FDE4}" type="slidenum">
              <a:rPr lang="en-US" altLang="zh-TW" smtClean="0"/>
              <a:pPr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240044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86" r:id="rId1"/>
    <p:sldLayoutId id="2147483987" r:id="rId2"/>
    <p:sldLayoutId id="2147483988" r:id="rId3"/>
    <p:sldLayoutId id="2147483989" r:id="rId4"/>
    <p:sldLayoutId id="2147483990" r:id="rId5"/>
    <p:sldLayoutId id="2147483991" r:id="rId6"/>
    <p:sldLayoutId id="2147483992" r:id="rId7"/>
    <p:sldLayoutId id="2147483993" r:id="rId8"/>
    <p:sldLayoutId id="2147483994" r:id="rId9"/>
    <p:sldLayoutId id="2147483995" r:id="rId10"/>
    <p:sldLayoutId id="2147483996" r:id="rId11"/>
    <p:sldLayoutId id="2147483997" r:id="rId12"/>
    <p:sldLayoutId id="2147483998" r:id="rId13"/>
    <p:sldLayoutId id="2147483999" r:id="rId14"/>
    <p:sldLayoutId id="2147484000" r:id="rId15"/>
    <p:sldLayoutId id="2147484001" r:id="rId16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566326" y="1484784"/>
            <a:ext cx="6768752" cy="2506462"/>
          </a:xfrm>
        </p:spPr>
        <p:txBody>
          <a:bodyPr>
            <a:noAutofit/>
          </a:bodyPr>
          <a:lstStyle/>
          <a:p>
            <a:pPr algn="ctr"/>
            <a:br>
              <a:rPr lang="en-HK" altLang="zh-TW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6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安心規劃</a:t>
            </a:r>
            <a:br>
              <a:rPr lang="en-HK" altLang="zh-TW" sz="6000" b="1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6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平安三寶</a:t>
            </a:r>
            <a:br>
              <a:rPr lang="en-US" altLang="zh-TW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br>
              <a:rPr lang="en-US" altLang="zh-TW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endParaRPr lang="zh-TW" altLang="en-US" sz="44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943100" y="4329100"/>
            <a:ext cx="5257800" cy="2088232"/>
          </a:xfrm>
        </p:spPr>
        <p:txBody>
          <a:bodyPr>
            <a:noAutofit/>
          </a:bodyPr>
          <a:lstStyle/>
          <a:p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彭韻僖</a:t>
            </a:r>
            <a:r>
              <a:rPr lang="zh-TW" altLang="zh-TW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律師</a:t>
            </a:r>
            <a:endParaRPr lang="en-HK" altLang="zh-TW" sz="3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en-HK" altLang="zh-TW" sz="2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Pang Melissa Kaye</a:t>
            </a:r>
            <a:endParaRPr lang="en-US" altLang="zh-TW" sz="24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6503403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8200" y="476672"/>
            <a:ext cx="7620000" cy="1152128"/>
          </a:xfrm>
        </p:spPr>
        <p:txBody>
          <a:bodyPr>
            <a:normAutofit/>
          </a:bodyPr>
          <a:lstStyle/>
          <a:p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其他必須注意事項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838200" y="1844824"/>
            <a:ext cx="6614120" cy="4327376"/>
          </a:xfrm>
        </p:spPr>
        <p:txBody>
          <a:bodyPr>
            <a:normAutofit/>
          </a:bodyPr>
          <a:lstStyle/>
          <a:p>
            <a:pPr marL="444500" indent="-350838" algn="just">
              <a:spcAft>
                <a:spcPts val="1200"/>
              </a:spcAft>
            </a:pP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建議把資產列出（例如銀行賬戶號碼清單），讓執行人清楚知道你的資產</a:t>
            </a:r>
          </a:p>
          <a:p>
            <a:pPr marL="444500" indent="-350838" algn="just">
              <a:spcAft>
                <a:spcPts val="1200"/>
              </a:spcAft>
            </a:pP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神志清醒：醫生証明立遺囑者神志清醒</a:t>
            </a:r>
          </a:p>
          <a:p>
            <a:pPr marL="444500" indent="-350838">
              <a:spcAft>
                <a:spcPts val="1200"/>
              </a:spcAft>
            </a:pPr>
            <a:endParaRPr lang="zh-TW" altLang="en-US" sz="32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7872940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8200" y="447824"/>
            <a:ext cx="7620000" cy="1108968"/>
          </a:xfrm>
        </p:spPr>
        <p:txBody>
          <a:bodyPr>
            <a:normAutofit fontScale="90000"/>
          </a:bodyPr>
          <a:lstStyle/>
          <a:p>
            <a:r>
              <a:rPr lang="zh-TW" altLang="en-US" sz="3800" b="1" u="sng" dirty="0">
                <a:latin typeface="標楷體" panose="03000509000000000000" pitchFamily="65" charset="-120"/>
                <a:ea typeface="標楷體" panose="03000509000000000000" pitchFamily="65" charset="-120"/>
              </a:rPr>
              <a:t>持久授權書</a:t>
            </a:r>
            <a:br>
              <a:rPr lang="en-US" altLang="zh-TW" sz="3800" b="1" u="sng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en-US" altLang="zh-TW" sz="3800" b="1" u="sng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(Enduring Power of Attorney)</a:t>
            </a:r>
            <a:endParaRPr lang="zh-TW" altLang="en-US" sz="3800" b="1" u="sng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838200" y="2132856"/>
            <a:ext cx="6758136" cy="4039344"/>
          </a:xfrm>
        </p:spPr>
        <p:txBody>
          <a:bodyPr>
            <a:normAutofit/>
          </a:bodyPr>
          <a:lstStyle/>
          <a:p>
            <a:pPr algn="just"/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一般授權書由當事人失智後便失效</a:t>
            </a:r>
            <a:endParaRPr lang="en-US" altLang="zh-TW" sz="32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just"/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持久授權書不受影響</a:t>
            </a:r>
            <a:endParaRPr lang="en-US" altLang="zh-TW" sz="32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just"/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用途：</a:t>
            </a:r>
            <a:endParaRPr lang="en-US" altLang="zh-TW" sz="32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 algn="just">
              <a:buNone/>
            </a:pPr>
            <a:r>
              <a:rPr lang="en-US" altLang="zh-TW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	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當事人因失智或病重而變得神志不</a:t>
            </a:r>
            <a:r>
              <a:rPr lang="en-US" altLang="zh-TW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	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清，不能處理自己的財產，受權人</a:t>
            </a:r>
            <a:r>
              <a:rPr lang="en-US" altLang="zh-TW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	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可處理當事人的財產，照顧當事人</a:t>
            </a:r>
            <a:r>
              <a:rPr lang="en-US" altLang="zh-TW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	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及其家人</a:t>
            </a:r>
            <a:endParaRPr lang="en-US" altLang="zh-TW" sz="32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zh-TW" altLang="en-US" sz="33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5424132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62000" y="343271"/>
            <a:ext cx="7620000" cy="1192560"/>
          </a:xfrm>
        </p:spPr>
        <p:txBody>
          <a:bodyPr>
            <a:normAutofit/>
          </a:bodyPr>
          <a:lstStyle/>
          <a:p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簽立持久授權書手續 </a:t>
            </a:r>
            <a:r>
              <a:rPr lang="en-US" altLang="zh-TW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(1)</a:t>
            </a:r>
            <a:endParaRPr lang="zh-TW" altLang="en-US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683568" y="1676715"/>
            <a:ext cx="6758136" cy="4823544"/>
          </a:xfrm>
        </p:spPr>
        <p:txBody>
          <a:bodyPr>
            <a:normAutofit/>
          </a:bodyPr>
          <a:lstStyle/>
          <a:p>
            <a:pPr algn="just">
              <a:spcAft>
                <a:spcPts val="1200"/>
              </a:spcAft>
            </a:pPr>
            <a:r>
              <a:rPr lang="zh-TW" altLang="en-US" sz="3300" dirty="0">
                <a:latin typeface="標楷體" panose="03000509000000000000" pitchFamily="65" charset="-120"/>
                <a:ea typeface="標楷體" panose="03000509000000000000" pitchFamily="65" charset="-120"/>
              </a:rPr>
              <a:t>委任一位或多位受權人（可委任專業人士）</a:t>
            </a:r>
            <a:endParaRPr lang="en-US" altLang="zh-TW" sz="33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just">
              <a:spcAft>
                <a:spcPts val="1200"/>
              </a:spcAft>
            </a:pPr>
            <a:r>
              <a:rPr lang="zh-TW" altLang="en-US" sz="3300" dirty="0">
                <a:latin typeface="標楷體" panose="03000509000000000000" pitchFamily="65" charset="-120"/>
                <a:ea typeface="標楷體" panose="03000509000000000000" pitchFamily="65" charset="-120"/>
              </a:rPr>
              <a:t>當事人必須具有精神上行為能力</a:t>
            </a:r>
            <a:endParaRPr lang="en-US" altLang="zh-TW" sz="33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just">
              <a:spcAft>
                <a:spcPts val="1200"/>
              </a:spcAft>
            </a:pPr>
            <a:r>
              <a:rPr lang="zh-TW" altLang="en-US" sz="3300" dirty="0">
                <a:latin typeface="標楷體" panose="03000509000000000000" pitchFamily="65" charset="-120"/>
                <a:ea typeface="標楷體" panose="03000509000000000000" pitchFamily="65" charset="-120"/>
              </a:rPr>
              <a:t>在一名</a:t>
            </a:r>
            <a:r>
              <a:rPr lang="zh-TW" altLang="en-US" sz="3300" u="sng" dirty="0">
                <a:latin typeface="標楷體" panose="03000509000000000000" pitchFamily="65" charset="-120"/>
                <a:ea typeface="標楷體" panose="03000509000000000000" pitchFamily="65" charset="-120"/>
              </a:rPr>
              <a:t>註冊醫生</a:t>
            </a:r>
            <a:r>
              <a:rPr lang="zh-TW" altLang="en-US" sz="3300" dirty="0">
                <a:latin typeface="標楷體" panose="03000509000000000000" pitchFamily="65" charset="-120"/>
                <a:ea typeface="標楷體" panose="03000509000000000000" pitchFamily="65" charset="-120"/>
              </a:rPr>
              <a:t>及一名</a:t>
            </a:r>
            <a:r>
              <a:rPr lang="zh-TW" altLang="en-US" sz="3300" u="sng" dirty="0">
                <a:latin typeface="標楷體" panose="03000509000000000000" pitchFamily="65" charset="-120"/>
                <a:ea typeface="標楷體" panose="03000509000000000000" pitchFamily="65" charset="-120"/>
              </a:rPr>
              <a:t>律師</a:t>
            </a:r>
            <a:r>
              <a:rPr lang="zh-TW" altLang="en-US" sz="3300" dirty="0">
                <a:latin typeface="標楷體" panose="03000509000000000000" pitchFamily="65" charset="-120"/>
                <a:ea typeface="標楷體" panose="03000509000000000000" pitchFamily="65" charset="-120"/>
              </a:rPr>
              <a:t>面前簽署訂立 （不必同時間，但相距不可超過</a:t>
            </a:r>
            <a:r>
              <a:rPr lang="en-US" altLang="zh-TW" sz="3300" dirty="0">
                <a:latin typeface="標楷體" panose="03000509000000000000" pitchFamily="65" charset="-120"/>
                <a:ea typeface="標楷體" panose="03000509000000000000" pitchFamily="65" charset="-120"/>
              </a:rPr>
              <a:t>28</a:t>
            </a:r>
            <a:r>
              <a:rPr lang="zh-TW" altLang="en-US" sz="3300" dirty="0">
                <a:latin typeface="標楷體" panose="03000509000000000000" pitchFamily="65" charset="-120"/>
                <a:ea typeface="標楷體" panose="03000509000000000000" pitchFamily="65" charset="-120"/>
              </a:rPr>
              <a:t>日）</a:t>
            </a:r>
            <a:endParaRPr lang="en-US" altLang="zh-TW" sz="33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7184013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62000" y="476672"/>
            <a:ext cx="7620000" cy="1192560"/>
          </a:xfrm>
        </p:spPr>
        <p:txBody>
          <a:bodyPr>
            <a:normAutofit/>
          </a:bodyPr>
          <a:lstStyle/>
          <a:p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簽立持久授權書手續 </a:t>
            </a:r>
            <a:r>
              <a:rPr lang="en-US" altLang="zh-TW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(2)</a:t>
            </a:r>
            <a:endParaRPr lang="zh-TW" altLang="en-US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Bef>
                <a:spcPts val="600"/>
              </a:spcBef>
              <a:spcAft>
                <a:spcPts val="1200"/>
              </a:spcAft>
            </a:pP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受權人們必須簽署該文書</a:t>
            </a:r>
            <a:endParaRPr lang="en-US" altLang="zh-TW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>
              <a:spcBef>
                <a:spcPts val="600"/>
              </a:spcBef>
              <a:spcAft>
                <a:spcPts val="1200"/>
              </a:spcAft>
            </a:pPr>
            <a:r>
              <a:rPr lang="zh-TW" altLang="en-US" sz="3600" u="sng" dirty="0">
                <a:latin typeface="標楷體" panose="03000509000000000000" pitchFamily="65" charset="-120"/>
                <a:ea typeface="標楷體" panose="03000509000000000000" pitchFamily="65" charset="-120"/>
              </a:rPr>
              <a:t>必須依照表格的格式簽立</a:t>
            </a:r>
            <a:endParaRPr lang="en-US" altLang="zh-TW" sz="3600" u="sng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lvl="1">
              <a:spcBef>
                <a:spcPts val="600"/>
              </a:spcBef>
              <a:spcAft>
                <a:spcPts val="1200"/>
              </a:spcAft>
            </a:pP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不能隨意加入或删減條款</a:t>
            </a:r>
            <a:endParaRPr lang="en-US" altLang="zh-TW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2195119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8200" y="436240"/>
            <a:ext cx="7620000" cy="1120552"/>
          </a:xfrm>
        </p:spPr>
        <p:txBody>
          <a:bodyPr>
            <a:normAutofit/>
          </a:bodyPr>
          <a:lstStyle/>
          <a:p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持久授權書內容 </a:t>
            </a:r>
            <a:r>
              <a:rPr lang="en-US" altLang="zh-TW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(1)</a:t>
            </a:r>
            <a:endParaRPr lang="zh-TW" altLang="en-US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684380" y="1412776"/>
            <a:ext cx="6758136" cy="5184576"/>
          </a:xfrm>
        </p:spPr>
        <p:txBody>
          <a:bodyPr>
            <a:normAutofit/>
          </a:bodyPr>
          <a:lstStyle/>
          <a:p>
            <a:pPr algn="just">
              <a:spcAft>
                <a:spcPts val="600"/>
              </a:spcAft>
            </a:pP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受權人個人資料（姓名、地址）</a:t>
            </a:r>
            <a:endParaRPr lang="en-US" altLang="zh-TW" sz="32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just">
              <a:spcAft>
                <a:spcPts val="600"/>
              </a:spcAft>
            </a:pP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受權人的權限：當事人必須指明授權受權人就財產及財政事務辦理甚麼事宜（例如：只將某一特定銀行戶口或某一特定）</a:t>
            </a:r>
            <a:endParaRPr lang="en-US" altLang="zh-TW" sz="32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just">
              <a:spcAft>
                <a:spcPts val="600"/>
              </a:spcAft>
            </a:pP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對受權人的限制（例如，限制受權人在有理由相信你正在變為精神上無能力行事之前，不得代你行事）</a:t>
            </a:r>
            <a:endParaRPr lang="en-US" altLang="zh-TW" sz="32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just">
              <a:spcAft>
                <a:spcPts val="600"/>
              </a:spcAft>
            </a:pP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通知獲指名的人</a:t>
            </a:r>
          </a:p>
        </p:txBody>
      </p:sp>
    </p:spTree>
    <p:extLst>
      <p:ext uri="{BB962C8B-B14F-4D97-AF65-F5344CB8AC3E}">
        <p14:creationId xmlns:p14="http://schemas.microsoft.com/office/powerpoint/2010/main" val="39660256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62000" y="404664"/>
            <a:ext cx="7620000" cy="1120552"/>
          </a:xfrm>
        </p:spPr>
        <p:txBody>
          <a:bodyPr>
            <a:normAutofit/>
          </a:bodyPr>
          <a:lstStyle/>
          <a:p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持久授權書內容 </a:t>
            </a:r>
            <a:r>
              <a:rPr lang="en-US" altLang="zh-TW" sz="4000" b="1" dirty="0"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(2) </a:t>
            </a:r>
            <a:endParaRPr lang="zh-TW" altLang="en-US" sz="4000" b="1" dirty="0">
              <a:latin typeface="標楷體" panose="03000509000000000000" pitchFamily="65" charset="-12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611560" y="1844824"/>
            <a:ext cx="6347714" cy="3880773"/>
          </a:xfrm>
        </p:spPr>
        <p:txBody>
          <a:bodyPr>
            <a:noAutofit/>
          </a:bodyPr>
          <a:lstStyle/>
          <a:p>
            <a:pPr>
              <a:spcAft>
                <a:spcPts val="1200"/>
              </a:spcAft>
            </a:pP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持久授權書的生效</a:t>
            </a:r>
            <a:endParaRPr lang="en-US" altLang="zh-TW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>
              <a:spcAft>
                <a:spcPts val="1200"/>
              </a:spcAft>
            </a:pP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授權書繼續有效</a:t>
            </a:r>
            <a:endParaRPr lang="en-US" altLang="zh-TW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>
              <a:spcAft>
                <a:spcPts val="1200"/>
              </a:spcAft>
            </a:pP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簽署 </a:t>
            </a:r>
            <a:endParaRPr lang="en-US" altLang="zh-TW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>
              <a:spcAft>
                <a:spcPts val="1200"/>
              </a:spcAft>
            </a:pP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註冊醫生的證明書</a:t>
            </a:r>
            <a:endParaRPr lang="en-US" altLang="zh-TW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>
              <a:spcAft>
                <a:spcPts val="1200"/>
              </a:spcAft>
            </a:pP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律師的證明書</a:t>
            </a:r>
          </a:p>
        </p:txBody>
      </p:sp>
    </p:spTree>
    <p:extLst>
      <p:ext uri="{BB962C8B-B14F-4D97-AF65-F5344CB8AC3E}">
        <p14:creationId xmlns:p14="http://schemas.microsoft.com/office/powerpoint/2010/main" val="16165459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8200" y="476672"/>
            <a:ext cx="7620000" cy="936104"/>
          </a:xfrm>
        </p:spPr>
        <p:txBody>
          <a:bodyPr>
            <a:normAutofit/>
          </a:bodyPr>
          <a:lstStyle/>
          <a:p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註冊持久授權書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95536" y="1772816"/>
            <a:ext cx="6984776" cy="4255368"/>
          </a:xfrm>
        </p:spPr>
        <p:txBody>
          <a:bodyPr>
            <a:normAutofit/>
          </a:bodyPr>
          <a:lstStyle/>
          <a:p>
            <a:pPr algn="just">
              <a:spcAft>
                <a:spcPts val="600"/>
              </a:spcAft>
            </a:pP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如未在高等法院註冊持久授權書，受權人不能處理授權人的資產。</a:t>
            </a:r>
          </a:p>
          <a:p>
            <a:pPr algn="just">
              <a:spcAft>
                <a:spcPts val="600"/>
              </a:spcAft>
            </a:pP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授權人可在仍有精神上行為能力時，申請註冊持久授權書。</a:t>
            </a:r>
            <a:endParaRPr lang="en-US" altLang="zh-TW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spcAft>
                <a:spcPts val="600"/>
              </a:spcAft>
              <a:buNone/>
            </a:pPr>
            <a:endParaRPr lang="en-US" altLang="zh-TW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6638550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23528" y="332656"/>
            <a:ext cx="6914188" cy="1512168"/>
          </a:xfrm>
        </p:spPr>
        <p:txBody>
          <a:bodyPr>
            <a:noAutofit/>
          </a:bodyPr>
          <a:lstStyle/>
          <a:p>
            <a:r>
              <a:rPr lang="zh-TW" altLang="en-US" sz="35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假如我</a:t>
            </a:r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精神上無行為能力</a:t>
            </a:r>
            <a:r>
              <a:rPr lang="zh-TW" altLang="en-US" sz="35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但沒有預備持久授權書，我的家人該怎麼做才可以動用我的資產？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66124" y="2348880"/>
            <a:ext cx="7056784" cy="4176464"/>
          </a:xfrm>
        </p:spPr>
        <p:txBody>
          <a:bodyPr>
            <a:normAutofit/>
          </a:bodyPr>
          <a:lstStyle/>
          <a:p>
            <a:pPr algn="just">
              <a:spcAft>
                <a:spcPts val="600"/>
              </a:spcAft>
            </a:pPr>
            <a:r>
              <a:rPr lang="en-US" altLang="zh-TW" sz="3000" dirty="0">
                <a:latin typeface="標楷體" panose="03000509000000000000" pitchFamily="65" charset="-120"/>
                <a:ea typeface="標楷體" panose="03000509000000000000" pitchFamily="65" charset="-120"/>
              </a:rPr>
              <a:t>《</a:t>
            </a:r>
            <a:r>
              <a:rPr lang="zh-TW" altLang="en-US" sz="3000" dirty="0">
                <a:latin typeface="標楷體" panose="03000509000000000000" pitchFamily="65" charset="-120"/>
                <a:ea typeface="標楷體" panose="03000509000000000000" pitchFamily="65" charset="-120"/>
              </a:rPr>
              <a:t>精神健康條例</a:t>
            </a:r>
            <a:r>
              <a:rPr lang="en-US" altLang="zh-TW" sz="3000" dirty="0">
                <a:latin typeface="標楷體" panose="03000509000000000000" pitchFamily="65" charset="-120"/>
                <a:ea typeface="標楷體" panose="03000509000000000000" pitchFamily="65" charset="-120"/>
              </a:rPr>
              <a:t>》</a:t>
            </a:r>
          </a:p>
          <a:p>
            <a:pPr algn="just">
              <a:spcAft>
                <a:spcPts val="600"/>
              </a:spcAft>
            </a:pPr>
            <a:r>
              <a:rPr lang="zh-TW" altLang="en-US" sz="3000" dirty="0">
                <a:latin typeface="標楷體" panose="03000509000000000000" pitchFamily="65" charset="-120"/>
                <a:ea typeface="標楷體" panose="03000509000000000000" pitchFamily="65" charset="-120"/>
              </a:rPr>
              <a:t>向監護委員會申請，成為精神上無行為能力者的</a:t>
            </a:r>
            <a:r>
              <a:rPr lang="zh-TW" altLang="en-US" sz="3000" u="sng" dirty="0">
                <a:latin typeface="標楷體" panose="03000509000000000000" pitchFamily="65" charset="-120"/>
                <a:ea typeface="標楷體" panose="03000509000000000000" pitchFamily="65" charset="-120"/>
              </a:rPr>
              <a:t>監護人</a:t>
            </a:r>
            <a:r>
              <a:rPr lang="en-US" altLang="zh-TW" sz="3000" u="sng" dirty="0">
                <a:latin typeface="標楷體" panose="03000509000000000000" pitchFamily="65" charset="-120"/>
                <a:ea typeface="標楷體" panose="03000509000000000000" pitchFamily="65" charset="-120"/>
              </a:rPr>
              <a:t> (guardian)</a:t>
            </a:r>
            <a:r>
              <a:rPr lang="zh-TW" altLang="en-US" sz="3000" dirty="0">
                <a:latin typeface="標楷體" panose="03000509000000000000" pitchFamily="65" charset="-120"/>
                <a:ea typeface="標楷體" panose="03000509000000000000" pitchFamily="65" charset="-120"/>
              </a:rPr>
              <a:t>，取得每月指定的款項來照顧其福利</a:t>
            </a:r>
            <a:endParaRPr lang="en-US" altLang="zh-TW" sz="3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just">
              <a:spcAft>
                <a:spcPts val="600"/>
              </a:spcAft>
            </a:pPr>
            <a:r>
              <a:rPr lang="zh-TW" altLang="en-US" sz="3000" dirty="0">
                <a:latin typeface="標楷體" panose="03000509000000000000" pitchFamily="65" charset="-120"/>
                <a:ea typeface="標楷體" panose="03000509000000000000" pitchFamily="65" charset="-120"/>
              </a:rPr>
              <a:t>向高等法院申請，成為精神上無行為能力者的</a:t>
            </a:r>
            <a:r>
              <a:rPr lang="zh-TW" altLang="en-US" sz="3000" u="sng" dirty="0">
                <a:latin typeface="標楷體" panose="03000509000000000000" pitchFamily="65" charset="-120"/>
                <a:ea typeface="標楷體" panose="03000509000000000000" pitchFamily="65" charset="-120"/>
              </a:rPr>
              <a:t>受託監管人 </a:t>
            </a:r>
            <a:r>
              <a:rPr lang="en-US" altLang="zh-TW" sz="3000" u="sng" dirty="0">
                <a:latin typeface="標楷體" panose="03000509000000000000" pitchFamily="65" charset="-120"/>
                <a:ea typeface="標楷體" panose="03000509000000000000" pitchFamily="65" charset="-120"/>
              </a:rPr>
              <a:t>(committee)</a:t>
            </a:r>
            <a:r>
              <a:rPr lang="zh-TW" altLang="en-US" sz="3000" dirty="0">
                <a:latin typeface="標楷體" panose="03000509000000000000" pitchFamily="65" charset="-120"/>
                <a:ea typeface="標楷體" panose="03000509000000000000" pitchFamily="65" charset="-120"/>
              </a:rPr>
              <a:t>，處理和管理其財產及事務</a:t>
            </a:r>
            <a:endParaRPr lang="en-US" altLang="zh-TW" sz="3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0124994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EF71114-2FE1-D353-4AFB-462CDD9F40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599" y="476672"/>
            <a:ext cx="6347713" cy="1320800"/>
          </a:xfrm>
        </p:spPr>
        <p:txBody>
          <a:bodyPr/>
          <a:lstStyle/>
          <a:p>
            <a:r>
              <a:rPr lang="zh-TW" altLang="en-US" b="1" dirty="0">
                <a:latin typeface="DFKai-SB" panose="03000509000000000000" pitchFamily="65" charset="-120"/>
                <a:ea typeface="DFKai-SB" panose="03000509000000000000" pitchFamily="65" charset="-120"/>
              </a:rPr>
              <a:t>預設醫療指示</a:t>
            </a:r>
            <a:br>
              <a:rPr lang="en-HK" altLang="zh-TW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en-US" altLang="zh-TW" b="1" dirty="0">
                <a:latin typeface="DFKai-SB" panose="03000509000000000000" pitchFamily="65" charset="-120"/>
                <a:ea typeface="DFKai-SB" panose="03000509000000000000" pitchFamily="65" charset="-120"/>
              </a:rPr>
              <a:t>( </a:t>
            </a:r>
            <a:r>
              <a:rPr lang="en-HK" b="1" dirty="0">
                <a:latin typeface="DFKai-SB" panose="03000509000000000000" pitchFamily="65" charset="-120"/>
                <a:ea typeface="DFKai-SB" panose="03000509000000000000" pitchFamily="65" charset="-120"/>
              </a:rPr>
              <a:t>Advance Directives)(AD)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403C897D-6561-7B35-9860-0A26C92C85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TW" altLang="en-US" sz="3000" dirty="0">
                <a:latin typeface="標楷體" panose="03000509000000000000" pitchFamily="65" charset="-120"/>
                <a:ea typeface="標楷體" panose="03000509000000000000" pitchFamily="65" charset="-120"/>
              </a:rPr>
              <a:t>年滿十八歲、精神能自主及知情的病人可訂立「預設醫療指示」</a:t>
            </a:r>
            <a:endParaRPr lang="en-HK" altLang="zh-TW" sz="3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000" dirty="0">
                <a:latin typeface="標楷體" panose="03000509000000000000" pitchFamily="65" charset="-120"/>
                <a:ea typeface="標楷體" panose="03000509000000000000" pitchFamily="65" charset="-120"/>
              </a:rPr>
              <a:t>清晰闡述當病人到生命末段而不能自決時，在甚麼特定情況下拒絕那些維生治療。</a:t>
            </a:r>
            <a:endParaRPr lang="en-HK" altLang="zh-TW" sz="3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000" dirty="0">
                <a:latin typeface="標楷體" panose="03000509000000000000" pitchFamily="65" charset="-120"/>
                <a:ea typeface="標楷體" panose="03000509000000000000" pitchFamily="65" charset="-120"/>
              </a:rPr>
              <a:t>在普通法制度下，有效和適用的「預設醫療指示」有法定效力。</a:t>
            </a:r>
            <a:endParaRPr lang="en-HK" sz="3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44954599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D9C94220-81AE-EFD7-6794-F3490C227D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51720" y="816637"/>
            <a:ext cx="4176464" cy="1320800"/>
          </a:xfrm>
        </p:spPr>
        <p:txBody>
          <a:bodyPr>
            <a:noAutofit/>
          </a:bodyPr>
          <a:lstStyle/>
          <a:p>
            <a:r>
              <a:rPr lang="zh-TW" altLang="en-US" sz="6600" b="1" dirty="0"/>
              <a:t>問答環節</a:t>
            </a:r>
            <a:br>
              <a:rPr lang="en-HK" altLang="zh-TW" sz="6600" b="1" dirty="0"/>
            </a:br>
            <a:endParaRPr lang="en-HK" sz="6600" b="1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E77998AC-9748-2A42-FEA7-E184AA86EE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3568" y="2141236"/>
            <a:ext cx="6347714" cy="388077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n-HK" altLang="zh-TW" sz="6600" dirty="0"/>
          </a:p>
          <a:p>
            <a:pPr marL="0" indent="0" algn="ctr">
              <a:buNone/>
            </a:pPr>
            <a:r>
              <a:rPr lang="zh-TW" altLang="en-US" sz="6600" dirty="0"/>
              <a:t>謝謝</a:t>
            </a:r>
            <a:r>
              <a:rPr lang="en-HK" altLang="zh-TW" sz="6600" dirty="0"/>
              <a:t>!</a:t>
            </a:r>
            <a:endParaRPr lang="en-HK" sz="6600" dirty="0"/>
          </a:p>
        </p:txBody>
      </p:sp>
    </p:spTree>
    <p:extLst>
      <p:ext uri="{BB962C8B-B14F-4D97-AF65-F5344CB8AC3E}">
        <p14:creationId xmlns:p14="http://schemas.microsoft.com/office/powerpoint/2010/main" val="23768015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CC377F55-8D00-21D4-36BE-27527DDE7B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4400" b="1" dirty="0"/>
              <a:t>什麼是「平安三寶」</a:t>
            </a:r>
            <a:r>
              <a:rPr lang="en-HK" altLang="zh-TW" sz="4400" b="1" dirty="0"/>
              <a:t>?</a:t>
            </a:r>
            <a:endParaRPr lang="en-HK" sz="4400" b="1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E057B7F1-41B1-280F-953C-419EA74DA8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598" y="1930400"/>
            <a:ext cx="7130753" cy="41109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zh-TW" altLang="en-US" sz="3200" dirty="0"/>
              <a:t>遺囑 </a:t>
            </a:r>
            <a:r>
              <a:rPr lang="en-US" altLang="zh-TW" sz="3200" dirty="0"/>
              <a:t>(</a:t>
            </a:r>
            <a:r>
              <a:rPr lang="en-HK" sz="3200" dirty="0"/>
              <a:t>Will)</a:t>
            </a:r>
          </a:p>
          <a:p>
            <a:pPr marL="514350" indent="-514350">
              <a:buFont typeface="+mj-lt"/>
              <a:buAutoNum type="arabicPeriod"/>
            </a:pPr>
            <a:r>
              <a:rPr lang="zh-TW" altLang="en-US" sz="3200" dirty="0"/>
              <a:t>持久授權書 </a:t>
            </a:r>
            <a:endParaRPr lang="en-HK" altLang="zh-TW" sz="3200" dirty="0"/>
          </a:p>
          <a:p>
            <a:pPr marL="0" indent="0">
              <a:buNone/>
            </a:pPr>
            <a:r>
              <a:rPr lang="en-US" altLang="zh-TW" sz="3200" dirty="0"/>
              <a:t>    (</a:t>
            </a:r>
            <a:r>
              <a:rPr lang="en-HK" sz="3200" dirty="0"/>
              <a:t>Enduring Powers of Attorney)(EPA)</a:t>
            </a:r>
          </a:p>
          <a:p>
            <a:pPr marL="514350" indent="-514350">
              <a:buFont typeface="+mj-lt"/>
              <a:buAutoNum type="arabicPeriod" startAt="3"/>
            </a:pPr>
            <a:r>
              <a:rPr lang="zh-TW" altLang="en-US" sz="3200" dirty="0"/>
              <a:t>預設醫療指示</a:t>
            </a:r>
            <a:endParaRPr lang="en-HK" altLang="zh-TW" sz="3200" dirty="0"/>
          </a:p>
          <a:p>
            <a:pPr marL="0" indent="0">
              <a:buNone/>
            </a:pPr>
            <a:r>
              <a:rPr lang="en-HK" altLang="zh-TW" sz="3200" dirty="0"/>
              <a:t>    </a:t>
            </a:r>
            <a:r>
              <a:rPr lang="en-US" altLang="zh-TW" sz="3200" dirty="0"/>
              <a:t>( </a:t>
            </a:r>
            <a:r>
              <a:rPr lang="en-HK" sz="3200" dirty="0"/>
              <a:t>Advance Directives)(AD)</a:t>
            </a:r>
          </a:p>
        </p:txBody>
      </p:sp>
    </p:spTree>
    <p:extLst>
      <p:ext uri="{BB962C8B-B14F-4D97-AF65-F5344CB8AC3E}">
        <p14:creationId xmlns:p14="http://schemas.microsoft.com/office/powerpoint/2010/main" val="41692523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28261" y="548680"/>
            <a:ext cx="7620000" cy="1397000"/>
          </a:xfrm>
        </p:spPr>
        <p:txBody>
          <a:bodyPr>
            <a:normAutofit/>
          </a:bodyPr>
          <a:lstStyle/>
          <a:p>
            <a:r>
              <a:rPr lang="zh-TW" altLang="en-US" sz="4200" b="1" u="sng" dirty="0">
                <a:latin typeface="標楷體" panose="03000509000000000000" pitchFamily="65" charset="-120"/>
                <a:ea typeface="標楷體" panose="03000509000000000000" pitchFamily="65" charset="-120"/>
              </a:rPr>
              <a:t>遺囑 （平安紙）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838200" y="2197968"/>
            <a:ext cx="7620000" cy="4111352"/>
          </a:xfrm>
        </p:spPr>
        <p:txBody>
          <a:bodyPr>
            <a:normAutofit/>
          </a:bodyPr>
          <a:lstStyle/>
          <a:p>
            <a:pPr marL="0" indent="0">
              <a:spcAft>
                <a:spcPts val="1200"/>
              </a:spcAft>
              <a:buNone/>
            </a:pPr>
            <a:r>
              <a:rPr lang="zh-TW" altLang="en-US" sz="3300" dirty="0">
                <a:latin typeface="標楷體" panose="03000509000000000000" pitchFamily="65" charset="-120"/>
                <a:ea typeface="標楷體" panose="03000509000000000000" pitchFamily="65" charset="-120"/>
              </a:rPr>
              <a:t>為何要立遺囑？ </a:t>
            </a:r>
            <a:endParaRPr lang="en-US" altLang="zh-TW" sz="33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712788" indent="-349250">
              <a:spcAft>
                <a:spcPts val="1200"/>
              </a:spcAft>
            </a:pPr>
            <a:r>
              <a:rPr lang="zh-TW" altLang="en-US" sz="3300" dirty="0">
                <a:latin typeface="標楷體" panose="03000509000000000000" pitchFamily="65" charset="-120"/>
                <a:ea typeface="標楷體" panose="03000509000000000000" pitchFamily="65" charset="-120"/>
              </a:rPr>
              <a:t>寫下</a:t>
            </a:r>
            <a:r>
              <a:rPr lang="zh-TW" altLang="en-US" sz="3300" u="sng" dirty="0">
                <a:latin typeface="標楷體" panose="03000509000000000000" pitchFamily="65" charset="-120"/>
                <a:ea typeface="標楷體" panose="03000509000000000000" pitchFamily="65" charset="-120"/>
              </a:rPr>
              <a:t>自己希望怎樣分配財產</a:t>
            </a:r>
            <a:endParaRPr lang="en-US" altLang="zh-TW" sz="3300" u="sng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712788" indent="-349250">
              <a:spcAft>
                <a:spcPts val="1200"/>
              </a:spcAft>
            </a:pPr>
            <a:r>
              <a:rPr lang="zh-TW" altLang="en-US" sz="3300" u="sng" dirty="0">
                <a:latin typeface="標楷體" panose="03000509000000000000" pitchFamily="65" charset="-120"/>
                <a:ea typeface="標楷體" panose="03000509000000000000" pitchFamily="65" charset="-120"/>
              </a:rPr>
              <a:t>指定</a:t>
            </a:r>
            <a:r>
              <a:rPr lang="zh-TW" altLang="en-US" sz="3300" dirty="0">
                <a:latin typeface="標楷體" panose="03000509000000000000" pitchFamily="65" charset="-120"/>
                <a:ea typeface="標楷體" panose="03000509000000000000" pitchFamily="65" charset="-120"/>
              </a:rPr>
              <a:t>由誰來執行</a:t>
            </a:r>
            <a:endParaRPr lang="en-US" altLang="zh-TW" sz="33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zh-TW" altLang="en-US" sz="33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2712208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13266" y="260648"/>
            <a:ext cx="5974958" cy="1130206"/>
          </a:xfrm>
        </p:spPr>
        <p:txBody>
          <a:bodyPr>
            <a:normAutofit fontScale="90000"/>
          </a:bodyPr>
          <a:lstStyle/>
          <a:p>
            <a:r>
              <a:rPr lang="zh-TW" altLang="en-US" sz="37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如果我沒有立遺囑，我的財產會如何分配？ </a:t>
            </a:r>
            <a:r>
              <a:rPr lang="en-US" altLang="zh-TW" sz="37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(1)</a:t>
            </a:r>
            <a:endParaRPr lang="zh-TW" altLang="en-US" sz="37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640541" y="1484784"/>
            <a:ext cx="7620000" cy="4455755"/>
          </a:xfrm>
        </p:spPr>
        <p:txBody>
          <a:bodyPr>
            <a:noAutofit/>
          </a:bodyPr>
          <a:lstStyle/>
          <a:p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根據</a:t>
            </a:r>
            <a:r>
              <a:rPr lang="en-US" altLang="zh-TW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《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無遺囑者遺產條例</a:t>
            </a:r>
            <a:r>
              <a:rPr lang="en-US" altLang="zh-TW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》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處理</a:t>
            </a:r>
            <a:endParaRPr lang="en-US" altLang="zh-TW" sz="32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en-US" altLang="zh-TW" sz="3200" dirty="0"/>
          </a:p>
          <a:p>
            <a:endParaRPr lang="en-US" altLang="zh-TW" sz="3200" dirty="0"/>
          </a:p>
          <a:p>
            <a:endParaRPr lang="en-US" altLang="zh-TW" sz="3200" dirty="0"/>
          </a:p>
          <a:p>
            <a:endParaRPr lang="zh-TW" altLang="en-US" sz="3200" dirty="0"/>
          </a:p>
        </p:txBody>
      </p:sp>
      <p:graphicFrame>
        <p:nvGraphicFramePr>
          <p:cNvPr id="4" name="表格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97931096"/>
              </p:ext>
            </p:extLst>
          </p:nvPr>
        </p:nvGraphicFramePr>
        <p:xfrm>
          <a:off x="614137" y="2204864"/>
          <a:ext cx="8064896" cy="432048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35258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53908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97321">
                <a:tc>
                  <a:txBody>
                    <a:bodyPr/>
                    <a:lstStyle/>
                    <a:p>
                      <a:pPr marL="0" marR="0" lvl="0" indent="0" algn="l" defTabSz="91448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600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常見情況：</a:t>
                      </a:r>
                      <a:endParaRPr lang="en-US" altLang="zh-TW" sz="2600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sz="2600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05469">
                <a:tc>
                  <a:txBody>
                    <a:bodyPr/>
                    <a:lstStyle/>
                    <a:p>
                      <a:pPr marL="0" marR="0" lvl="0" indent="0" algn="l" defTabSz="91448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600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如</a:t>
                      </a:r>
                      <a:r>
                        <a:rPr lang="zh-TW" altLang="en-US" sz="2600" b="1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有配偶</a:t>
                      </a:r>
                      <a:r>
                        <a:rPr lang="zh-TW" altLang="en-US" sz="2600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，</a:t>
                      </a:r>
                      <a:r>
                        <a:rPr lang="zh-TW" altLang="en-US" sz="2600" b="1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無子女</a:t>
                      </a:r>
                      <a:r>
                        <a:rPr lang="zh-TW" altLang="en-US" sz="2600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，   </a:t>
                      </a:r>
                      <a:r>
                        <a:rPr lang="zh-TW" altLang="en-US" sz="2600" b="1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無父母或全血親兄弟姊妹或其子女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marR="0" lvl="0" indent="-342900" algn="l" defTabSz="91448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zh-TW" altLang="en-US" sz="2600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配偶</a:t>
                      </a:r>
                      <a:r>
                        <a:rPr lang="zh-TW" altLang="en-US" sz="260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承繼全部</a:t>
                      </a:r>
                      <a:endParaRPr lang="zh-TW" altLang="en-US" sz="2600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517690">
                <a:tc>
                  <a:txBody>
                    <a:bodyPr/>
                    <a:lstStyle/>
                    <a:p>
                      <a:pPr marL="0" marR="0" lvl="0" indent="0" algn="l" defTabSz="91448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600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如</a:t>
                      </a:r>
                      <a:r>
                        <a:rPr lang="zh-TW" altLang="en-US" sz="2600" b="1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有配偶</a:t>
                      </a:r>
                      <a:r>
                        <a:rPr lang="zh-TW" altLang="en-US" sz="2600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，</a:t>
                      </a:r>
                      <a:r>
                        <a:rPr lang="zh-TW" altLang="en-US" sz="2600" b="1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無子女</a:t>
                      </a:r>
                      <a:r>
                        <a:rPr lang="zh-TW" altLang="en-US" sz="2600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，   </a:t>
                      </a:r>
                      <a:r>
                        <a:rPr lang="zh-TW" altLang="en-US" sz="2600" b="1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有父母或全血親兄弟姊妹或其子女</a:t>
                      </a:r>
                    </a:p>
                    <a:p>
                      <a:pPr marL="0" marR="0" lvl="0" indent="0" algn="l" defTabSz="91448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TW" sz="2600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marR="0" lvl="0" indent="-342900" algn="l" defTabSz="91448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zh-TW" altLang="en-US" sz="2600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配偶承繼死者寓所的個人物品、</a:t>
                      </a:r>
                      <a:r>
                        <a:rPr lang="en-US" altLang="zh-TW" sz="2600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$1,000,000</a:t>
                      </a:r>
                      <a:r>
                        <a:rPr lang="zh-TW" altLang="en-US" sz="2600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及剩餘遺產</a:t>
                      </a:r>
                      <a:r>
                        <a:rPr lang="en-US" altLang="zh-TW" sz="2600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50%</a:t>
                      </a:r>
                    </a:p>
                    <a:p>
                      <a:pPr marL="342900" marR="0" lvl="0" indent="-342900" algn="l" defTabSz="91448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zh-TW" altLang="en-US" sz="2600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剩餘遺產另外</a:t>
                      </a:r>
                      <a:r>
                        <a:rPr lang="en-US" altLang="zh-TW" sz="2600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50%</a:t>
                      </a:r>
                      <a:r>
                        <a:rPr lang="zh-TW" altLang="en-US" sz="2600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由父母平分，如沒有父母便歸全血親兄弟姊妹或其子女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515875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41139" y="501442"/>
            <a:ext cx="6408712" cy="1397000"/>
          </a:xfrm>
        </p:spPr>
        <p:txBody>
          <a:bodyPr>
            <a:normAutofit/>
          </a:bodyPr>
          <a:lstStyle/>
          <a:p>
            <a:r>
              <a:rPr lang="zh-TW" altLang="en-US" sz="37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如果我沒有立遺囑，我的財產會如何分配？ </a:t>
            </a:r>
            <a:r>
              <a:rPr lang="en-US" altLang="zh-TW" sz="37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(2)</a:t>
            </a:r>
            <a:endParaRPr lang="zh-TW" altLang="en-US" sz="37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899592" y="4365104"/>
            <a:ext cx="7620000" cy="1944216"/>
          </a:xfrm>
        </p:spPr>
        <p:txBody>
          <a:bodyPr>
            <a:noAutofit/>
          </a:bodyPr>
          <a:lstStyle/>
          <a:p>
            <a:pPr algn="just">
              <a:spcAft>
                <a:spcPts val="1200"/>
              </a:spcAft>
            </a:pPr>
            <a:r>
              <a:rPr lang="en-US" altLang="zh-TW" sz="3000" dirty="0">
                <a:latin typeface="標楷體" panose="03000509000000000000" pitchFamily="65" charset="-120"/>
                <a:ea typeface="標楷體" panose="03000509000000000000" pitchFamily="65" charset="-120"/>
              </a:rPr>
              <a:t>《</a:t>
            </a:r>
            <a:r>
              <a:rPr lang="zh-TW" altLang="en-US" sz="3000" dirty="0">
                <a:latin typeface="標楷體" panose="03000509000000000000" pitchFamily="65" charset="-120"/>
                <a:ea typeface="標楷體" panose="03000509000000000000" pitchFamily="65" charset="-120"/>
              </a:rPr>
              <a:t>無遺囑者遺產條例</a:t>
            </a:r>
            <a:r>
              <a:rPr lang="en-US" altLang="zh-TW" sz="3000" dirty="0">
                <a:latin typeface="標楷體" panose="03000509000000000000" pitchFamily="65" charset="-120"/>
                <a:ea typeface="標楷體" panose="03000509000000000000" pitchFamily="65" charset="-120"/>
              </a:rPr>
              <a:t>》</a:t>
            </a:r>
            <a:r>
              <a:rPr lang="zh-TW" altLang="en-US" sz="3000" dirty="0">
                <a:latin typeface="標楷體" panose="03000509000000000000" pitchFamily="65" charset="-120"/>
                <a:ea typeface="標楷體" panose="03000509000000000000" pitchFamily="65" charset="-120"/>
              </a:rPr>
              <a:t>未必反映個人意願</a:t>
            </a:r>
            <a:endParaRPr lang="en-US" altLang="zh-TW" sz="3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just">
              <a:spcAft>
                <a:spcPts val="1200"/>
              </a:spcAft>
            </a:pPr>
            <a:r>
              <a:rPr lang="zh-TW" altLang="en-US" sz="3000" dirty="0">
                <a:latin typeface="標楷體" panose="03000509000000000000" pitchFamily="65" charset="-120"/>
                <a:ea typeface="標楷體" panose="03000509000000000000" pitchFamily="65" charset="-120"/>
              </a:rPr>
              <a:t>遺囑未有處理的財產將由</a:t>
            </a:r>
            <a:r>
              <a:rPr lang="en-US" altLang="zh-TW" sz="3000" dirty="0">
                <a:latin typeface="標楷體" panose="03000509000000000000" pitchFamily="65" charset="-120"/>
                <a:ea typeface="標楷體" panose="03000509000000000000" pitchFamily="65" charset="-120"/>
              </a:rPr>
              <a:t>《</a:t>
            </a:r>
            <a:r>
              <a:rPr lang="zh-TW" altLang="en-US" sz="3000" dirty="0">
                <a:latin typeface="標楷體" panose="03000509000000000000" pitchFamily="65" charset="-120"/>
                <a:ea typeface="標楷體" panose="03000509000000000000" pitchFamily="65" charset="-120"/>
              </a:rPr>
              <a:t>無遺囑者遺產條例</a:t>
            </a:r>
            <a:r>
              <a:rPr lang="en-US" altLang="zh-TW" sz="3000" dirty="0">
                <a:latin typeface="標楷體" panose="03000509000000000000" pitchFamily="65" charset="-120"/>
                <a:ea typeface="標楷體" panose="03000509000000000000" pitchFamily="65" charset="-120"/>
              </a:rPr>
              <a:t>》</a:t>
            </a:r>
            <a:r>
              <a:rPr lang="zh-TW" altLang="en-US" sz="3000" dirty="0">
                <a:latin typeface="標楷體" panose="03000509000000000000" pitchFamily="65" charset="-120"/>
                <a:ea typeface="標楷體" panose="03000509000000000000" pitchFamily="65" charset="-120"/>
              </a:rPr>
              <a:t>處理 </a:t>
            </a:r>
            <a:endParaRPr lang="en-US" altLang="zh-TW" sz="3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zh-TW" altLang="en-US" sz="3000" dirty="0"/>
          </a:p>
        </p:txBody>
      </p:sp>
      <p:graphicFrame>
        <p:nvGraphicFramePr>
          <p:cNvPr id="4" name="表格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54063726"/>
              </p:ext>
            </p:extLst>
          </p:nvPr>
        </p:nvGraphicFramePr>
        <p:xfrm>
          <a:off x="641139" y="2049710"/>
          <a:ext cx="8136905" cy="2012858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316835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96855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19039">
                <a:tc>
                  <a:txBody>
                    <a:bodyPr/>
                    <a:lstStyle/>
                    <a:p>
                      <a:pPr marL="0" marR="0" lvl="0" indent="0" algn="l" defTabSz="91448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600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常見情況：</a:t>
                      </a:r>
                      <a:endParaRPr lang="en-US" altLang="zh-TW" sz="2600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sz="2600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525178">
                <a:tc>
                  <a:txBody>
                    <a:bodyPr/>
                    <a:lstStyle/>
                    <a:p>
                      <a:pPr marL="0" marR="0" lvl="0" indent="0" algn="l" defTabSz="91448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zh-TW" altLang="en-US" sz="2600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如</a:t>
                      </a:r>
                      <a:r>
                        <a:rPr lang="zh-TW" altLang="en-US" sz="2600" b="1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有配偶</a:t>
                      </a:r>
                      <a:r>
                        <a:rPr lang="zh-TW" altLang="en-US" sz="2600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及</a:t>
                      </a:r>
                      <a:r>
                        <a:rPr lang="zh-TW" altLang="en-US" sz="2600" b="1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有子女</a:t>
                      </a:r>
                      <a:endParaRPr lang="en-US" altLang="zh-TW" sz="2600" b="1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marR="0" lvl="0" indent="-342900" algn="l" defTabSz="91448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zh-TW" altLang="en-US" sz="2600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配偶承繼死者寓所的個人物品、</a:t>
                      </a:r>
                      <a:r>
                        <a:rPr lang="en-US" altLang="zh-TW" sz="2600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$500,000</a:t>
                      </a:r>
                      <a:r>
                        <a:rPr lang="zh-TW" altLang="en-US" sz="2600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及剩餘遺產</a:t>
                      </a:r>
                      <a:r>
                        <a:rPr lang="en-US" altLang="zh-TW" sz="2600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50%</a:t>
                      </a:r>
                    </a:p>
                    <a:p>
                      <a:pPr marL="342900" marR="0" lvl="0" indent="-342900" algn="l" defTabSz="91448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zh-TW" altLang="en-US" sz="2600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剩餘遺產另外</a:t>
                      </a:r>
                      <a:r>
                        <a:rPr lang="en-US" altLang="zh-TW" sz="2600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50%</a:t>
                      </a:r>
                      <a:r>
                        <a:rPr lang="zh-TW" altLang="en-US" sz="2600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由子女平分</a:t>
                      </a:r>
                      <a:endParaRPr lang="en-US" altLang="zh-TW" sz="2600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14700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512" y="382261"/>
            <a:ext cx="6696744" cy="976536"/>
          </a:xfrm>
        </p:spPr>
        <p:txBody>
          <a:bodyPr>
            <a:noAutofit/>
          </a:bodyPr>
          <a:lstStyle/>
          <a:p>
            <a:r>
              <a:rPr lang="zh-TW" altLang="en-US" b="1" dirty="0">
                <a:latin typeface="標楷體" panose="03000509000000000000" pitchFamily="65" charset="-120"/>
                <a:ea typeface="標楷體" panose="03000509000000000000" pitchFamily="65" charset="-120"/>
              </a:rPr>
              <a:t>遺囑必須聘請律師草擬及簽署嗎？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838200" y="1556792"/>
            <a:ext cx="7620000" cy="4895552"/>
          </a:xfrm>
        </p:spPr>
        <p:txBody>
          <a:bodyPr>
            <a:normAutofit/>
          </a:bodyPr>
          <a:lstStyle/>
          <a:p>
            <a:pPr algn="just">
              <a:spcBef>
                <a:spcPts val="1200"/>
              </a:spcBef>
              <a:spcAft>
                <a:spcPts val="1200"/>
              </a:spcAft>
            </a:pP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遺囑沒有固定格式，但有</a:t>
            </a:r>
            <a:r>
              <a:rPr lang="zh-TW" altLang="en-US" sz="3200" b="1" u="sng" dirty="0">
                <a:latin typeface="標楷體" panose="03000509000000000000" pitchFamily="65" charset="-120"/>
                <a:ea typeface="標楷體" panose="03000509000000000000" pitchFamily="65" charset="-120"/>
              </a:rPr>
              <a:t>法律規定</a:t>
            </a:r>
            <a:endParaRPr lang="en-US" altLang="zh-TW" sz="3200" b="1" u="sng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just">
              <a:spcBef>
                <a:spcPts val="1200"/>
              </a:spcBef>
              <a:spcAft>
                <a:spcPts val="1200"/>
              </a:spcAft>
            </a:pP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並非一定要律師，但有律師則</a:t>
            </a:r>
            <a:r>
              <a:rPr lang="zh-TW" altLang="en-US" sz="3200" b="1" u="sng" dirty="0">
                <a:latin typeface="標楷體" panose="03000509000000000000" pitchFamily="65" charset="-120"/>
                <a:ea typeface="標楷體" panose="03000509000000000000" pitchFamily="65" charset="-120"/>
              </a:rPr>
              <a:t>可避免因不熟悉法律要求而遭致的問題</a:t>
            </a:r>
          </a:p>
          <a:p>
            <a:pPr algn="just">
              <a:spcBef>
                <a:spcPts val="1200"/>
              </a:spcBef>
              <a:spcAft>
                <a:spcPts val="1200"/>
              </a:spcAft>
            </a:pP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有</a:t>
            </a:r>
            <a:r>
              <a:rPr lang="zh-TW" altLang="en-US" sz="3200" u="sng" dirty="0">
                <a:latin typeface="標楷體" panose="03000509000000000000" pitchFamily="65" charset="-120"/>
                <a:ea typeface="標楷體" panose="03000509000000000000" pitchFamily="65" charset="-120"/>
              </a:rPr>
              <a:t>見証人要求</a:t>
            </a:r>
            <a:endParaRPr lang="en-US" altLang="zh-TW" sz="3200" u="sng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lvl="1" algn="just">
              <a:spcBef>
                <a:spcPts val="1200"/>
              </a:spcBef>
              <a:spcAft>
                <a:spcPts val="1200"/>
              </a:spcAft>
            </a:pP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兩位見證人</a:t>
            </a:r>
            <a:endParaRPr lang="en-US" altLang="zh-TW" sz="32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lvl="1" algn="just">
              <a:spcBef>
                <a:spcPts val="1200"/>
              </a:spcBef>
              <a:spcAft>
                <a:spcPts val="1200"/>
              </a:spcAft>
            </a:pP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見證人不能是受益人或其配偶，否則任何給予他</a:t>
            </a:r>
            <a:r>
              <a:rPr lang="en-US" altLang="zh-TW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/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她的饋贈無效</a:t>
            </a:r>
            <a:endParaRPr lang="en-US" altLang="zh-TW" sz="32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endParaRPr lang="en-US" altLang="zh-TW" sz="32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5899084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8200" y="404664"/>
            <a:ext cx="7620000" cy="852512"/>
          </a:xfrm>
        </p:spPr>
        <p:txBody>
          <a:bodyPr>
            <a:normAutofit/>
          </a:bodyPr>
          <a:lstStyle/>
          <a:p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遺囑一般有甚麼條文？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816360" y="1628800"/>
            <a:ext cx="7270576" cy="4392488"/>
          </a:xfrm>
        </p:spPr>
        <p:txBody>
          <a:bodyPr>
            <a:noAutofit/>
          </a:bodyPr>
          <a:lstStyle/>
          <a:p>
            <a:pPr marL="514350" indent="-514350">
              <a:spcAft>
                <a:spcPts val="1200"/>
              </a:spcAft>
              <a:buFont typeface="+mj-lt"/>
              <a:buAutoNum type="arabicPeriod"/>
            </a:pP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撤銷以前所立的遺囑</a:t>
            </a:r>
          </a:p>
          <a:p>
            <a:pPr marL="514350" indent="-514350">
              <a:spcAft>
                <a:spcPts val="1200"/>
              </a:spcAft>
              <a:buFont typeface="+mj-lt"/>
              <a:buAutoNum type="arabicPeriod"/>
            </a:pP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根據香港法律處理</a:t>
            </a:r>
          </a:p>
          <a:p>
            <a:pPr marL="514350" indent="-514350">
              <a:spcAft>
                <a:spcPts val="1200"/>
              </a:spcAft>
              <a:buFont typeface="+mj-lt"/>
              <a:buAutoNum type="arabicPeriod"/>
            </a:pP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委任執行人</a:t>
            </a:r>
          </a:p>
          <a:p>
            <a:pPr marL="514350" indent="-514350">
              <a:spcAft>
                <a:spcPts val="1200"/>
              </a:spcAft>
              <a:buFont typeface="+mj-lt"/>
              <a:buAutoNum type="arabicPeriod"/>
            </a:pP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財產分配 （金錢／物業／車／個人物品／百分比）</a:t>
            </a:r>
            <a:endParaRPr lang="en-US" altLang="zh-TW" sz="32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514350" indent="-514350">
              <a:spcAft>
                <a:spcPts val="1200"/>
              </a:spcAft>
              <a:buFont typeface="+mj-lt"/>
              <a:buAutoNum type="arabicPeriod"/>
            </a:pP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立遺囑日期</a:t>
            </a:r>
          </a:p>
          <a:p>
            <a:pPr marL="0" indent="0">
              <a:buNone/>
            </a:pPr>
            <a:endParaRPr lang="en-US" altLang="zh-TW" sz="32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9749284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8053" y="404664"/>
            <a:ext cx="7920880" cy="792088"/>
          </a:xfrm>
        </p:spPr>
        <p:txBody>
          <a:bodyPr>
            <a:normAutofit/>
          </a:bodyPr>
          <a:lstStyle/>
          <a:p>
            <a:r>
              <a:rPr lang="en-US" altLang="zh-TW" sz="32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《</a:t>
            </a:r>
            <a:r>
              <a:rPr lang="zh-TW" altLang="en-US" sz="32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財產繼承</a:t>
            </a:r>
            <a:r>
              <a:rPr lang="en-US" altLang="zh-TW" sz="32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32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供養遺屬及受養人</a:t>
            </a:r>
            <a:r>
              <a:rPr lang="en-US" altLang="zh-TW" sz="32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lang="zh-TW" altLang="en-US" sz="32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條例</a:t>
            </a:r>
            <a:r>
              <a:rPr lang="en-US" altLang="zh-TW" sz="32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》</a:t>
            </a:r>
            <a:endParaRPr lang="zh-TW" altLang="en-US" sz="32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95536" y="1340768"/>
            <a:ext cx="7272808" cy="4968552"/>
          </a:xfrm>
        </p:spPr>
        <p:txBody>
          <a:bodyPr>
            <a:normAutofit/>
          </a:bodyPr>
          <a:lstStyle/>
          <a:p>
            <a:pPr marL="363538" indent="-363538" algn="just">
              <a:spcBef>
                <a:spcPts val="1200"/>
              </a:spcBef>
            </a:pPr>
            <a:r>
              <a:rPr lang="zh-TW" altLang="en-US" sz="32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任何人在緊接死者去世前，完全或要靠死者贍養的，可申請從死者遺產中提供經濟給養</a:t>
            </a:r>
            <a:endParaRPr lang="en-US" altLang="zh-TW" sz="32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363538" indent="-363538" algn="just">
              <a:spcBef>
                <a:spcPts val="1200"/>
              </a:spcBef>
            </a:pPr>
            <a:r>
              <a:rPr lang="zh-TW" altLang="en-US" sz="32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法庭在考慮是否作出命令時會顧及的事宜包括但不限於：</a:t>
            </a:r>
            <a:endParaRPr lang="en-US" altLang="zh-TW" sz="32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981075" lvl="1" indent="-442913" algn="just">
              <a:spcBef>
                <a:spcPts val="1200"/>
              </a:spcBef>
            </a:pPr>
            <a:r>
              <a:rPr lang="zh-TW" altLang="en-US" sz="29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死者生前承擔贍養申請人的責任的程度及根據</a:t>
            </a:r>
            <a:endParaRPr lang="en-US" altLang="zh-TW" sz="29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981075" lvl="1" indent="-442913" algn="just">
              <a:spcBef>
                <a:spcPts val="1200"/>
              </a:spcBef>
            </a:pPr>
            <a:r>
              <a:rPr lang="zh-TW" altLang="en-US" sz="29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死者生前履行該責任的期間的長短</a:t>
            </a:r>
            <a:endParaRPr lang="en-US" altLang="zh-TW" sz="29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981075" lvl="1" indent="-442913" algn="just">
              <a:spcBef>
                <a:spcPts val="1200"/>
              </a:spcBef>
            </a:pPr>
            <a:r>
              <a:rPr lang="zh-TW" altLang="en-US" sz="29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申請人與死者之間的關係的密切程度</a:t>
            </a:r>
            <a:endParaRPr lang="en-US" altLang="zh-TW" sz="29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9778566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訂立遺囑後結婚或離婚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838200" y="1930400"/>
            <a:ext cx="6686128" cy="4241800"/>
          </a:xfrm>
        </p:spPr>
        <p:txBody>
          <a:bodyPr>
            <a:normAutofit/>
          </a:bodyPr>
          <a:lstStyle/>
          <a:p>
            <a:pPr algn="just">
              <a:spcAft>
                <a:spcPts val="1200"/>
              </a:spcAft>
            </a:pP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結婚或再婚：遺囑自動失效，除非其後可證明立遺囑人在草擬遺囑時已考慮到該段婚姻</a:t>
            </a:r>
            <a:endParaRPr lang="en-US" altLang="zh-TW" sz="32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just">
              <a:spcAft>
                <a:spcPts val="1200"/>
              </a:spcAft>
            </a:pP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離婚：遺囑不會自動失效，但任何有關前配偶的遺贈條款將自動失效（除非有相反的證據） </a:t>
            </a:r>
            <a:endParaRPr lang="en-US" altLang="zh-TW" sz="32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zh-TW" altLang="en-US" sz="32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5003607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多面向">
  <a:themeElements>
    <a:clrScheme name="多面向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多面向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多面向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 Theme">
  <a:themeElements>
    <a:clrScheme name="Books16x9">
      <a:dk1>
        <a:srgbClr val="374C81"/>
      </a:dk1>
      <a:lt1>
        <a:srgbClr val="FFFFFF"/>
      </a:lt1>
      <a:dk2>
        <a:srgbClr val="000000"/>
      </a:dk2>
      <a:lt2>
        <a:srgbClr val="EDE5DF"/>
      </a:lt2>
      <a:accent1>
        <a:srgbClr val="414E77"/>
      </a:accent1>
      <a:accent2>
        <a:srgbClr val="70AAC4"/>
      </a:accent2>
      <a:accent3>
        <a:srgbClr val="8B6A94"/>
      </a:accent3>
      <a:accent4>
        <a:srgbClr val="61A796"/>
      </a:accent4>
      <a:accent5>
        <a:srgbClr val="4E5798"/>
      </a:accent5>
      <a:accent6>
        <a:srgbClr val="7E5C5C"/>
      </a:accent6>
      <a:hlink>
        <a:srgbClr val="0070C0"/>
      </a:hlink>
      <a:folHlink>
        <a:srgbClr val="7030A0"/>
      </a:folHlink>
    </a:clrScheme>
    <a:fontScheme name="Books16x9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Books16x9">
      <a:dk1>
        <a:srgbClr val="374C81"/>
      </a:dk1>
      <a:lt1>
        <a:srgbClr val="FFFFFF"/>
      </a:lt1>
      <a:dk2>
        <a:srgbClr val="000000"/>
      </a:dk2>
      <a:lt2>
        <a:srgbClr val="EDE5DF"/>
      </a:lt2>
      <a:accent1>
        <a:srgbClr val="414E77"/>
      </a:accent1>
      <a:accent2>
        <a:srgbClr val="70AAC4"/>
      </a:accent2>
      <a:accent3>
        <a:srgbClr val="8B6A94"/>
      </a:accent3>
      <a:accent4>
        <a:srgbClr val="61A796"/>
      </a:accent4>
      <a:accent5>
        <a:srgbClr val="4E5798"/>
      </a:accent5>
      <a:accent6>
        <a:srgbClr val="7E5C5C"/>
      </a:accent6>
      <a:hlink>
        <a:srgbClr val="0070C0"/>
      </a:hlink>
      <a:folHlink>
        <a:srgbClr val="7030A0"/>
      </a:folHlink>
    </a:clrScheme>
    <a:fontScheme name="Books16x9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16D69424-34CA-416D-8659-0C355AFC8059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0</TotalTime>
  <Words>970</Words>
  <Application>Microsoft Office PowerPoint</Application>
  <PresentationFormat>如螢幕大小 (4:3)</PresentationFormat>
  <Paragraphs>92</Paragraphs>
  <Slides>19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19</vt:i4>
      </vt:variant>
    </vt:vector>
  </HeadingPairs>
  <TitlesOfParts>
    <vt:vector size="27" baseType="lpstr">
      <vt:lpstr>標楷體</vt:lpstr>
      <vt:lpstr>標楷體</vt:lpstr>
      <vt:lpstr>Arial</vt:lpstr>
      <vt:lpstr>Century Gothic</vt:lpstr>
      <vt:lpstr>Times New Roman</vt:lpstr>
      <vt:lpstr>Trebuchet MS</vt:lpstr>
      <vt:lpstr>Wingdings 3</vt:lpstr>
      <vt:lpstr>多面向</vt:lpstr>
      <vt:lpstr> 安心規劃 平安三寶  </vt:lpstr>
      <vt:lpstr>什麼是「平安三寶」?</vt:lpstr>
      <vt:lpstr>遺囑 （平安紙）</vt:lpstr>
      <vt:lpstr>如果我沒有立遺囑，我的財產會如何分配？ (1)</vt:lpstr>
      <vt:lpstr>如果我沒有立遺囑，我的財產會如何分配？ (2)</vt:lpstr>
      <vt:lpstr>遺囑必須聘請律師草擬及簽署嗎？</vt:lpstr>
      <vt:lpstr>遺囑一般有甚麼條文？</vt:lpstr>
      <vt:lpstr>《財產繼承(供養遺屬及受養人)條例》</vt:lpstr>
      <vt:lpstr>訂立遺囑後結婚或離婚</vt:lpstr>
      <vt:lpstr>其他必須注意事項</vt:lpstr>
      <vt:lpstr>持久授權書 (Enduring Power of Attorney)</vt:lpstr>
      <vt:lpstr>簽立持久授權書手續 (1)</vt:lpstr>
      <vt:lpstr>簽立持久授權書手續 (2)</vt:lpstr>
      <vt:lpstr>持久授權書內容 (1)</vt:lpstr>
      <vt:lpstr>持久授權書內容 (2) </vt:lpstr>
      <vt:lpstr>註冊持久授權書</vt:lpstr>
      <vt:lpstr>假如我精神上無行為能力但沒有預備持久授權書，我的家人該怎麼做才可以動用我的資產？</vt:lpstr>
      <vt:lpstr>預設醫療指示 ( Advance Directives)(AD)</vt:lpstr>
      <vt:lpstr>問答環節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cp:lastModifiedBy/>
  <cp:revision>1</cp:revision>
  <dcterms:created xsi:type="dcterms:W3CDTF">2017-04-12T07:49:59Z</dcterms:created>
  <dcterms:modified xsi:type="dcterms:W3CDTF">2022-05-11T09:34:09Z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TC027879409991</vt:lpwstr>
  </property>
</Properties>
</file>